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FD1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80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101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9156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54364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1682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6384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7462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104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931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2403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9354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4239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9527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7308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8330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616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1432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AA6CD-386E-4FD9-906C-1FC34954950D}" type="datetimeFigureOut">
              <a:rPr lang="en-IN" smtClean="0"/>
              <a:t>18-04-2025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10C17-1DA5-4371-8964-4E68498FF32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08640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texsoft.com/blog/datascience/best-public-machine-learning-datasets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26E9B7E4-01A4-84CD-67A8-23CA2599D817}"/>
              </a:ext>
            </a:extLst>
          </p:cNvPr>
          <p:cNvSpPr/>
          <p:nvPr/>
        </p:nvSpPr>
        <p:spPr>
          <a:xfrm>
            <a:off x="4908969" y="1351241"/>
            <a:ext cx="6906514" cy="1057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  <a:ea typeface="Barlow Bold" pitchFamily="34" charset="-122"/>
                <a:cs typeface="Barlow Bold" pitchFamily="34" charset="-120"/>
              </a:rPr>
              <a:t>NEXTHIKE IT SOLUTIONS</a:t>
            </a:r>
            <a:endParaRPr 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41E136-3EAC-9D4F-7000-3497D6BE8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491389-284B-6413-3204-6EE7F8D36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59" y="216887"/>
            <a:ext cx="2380952" cy="857143"/>
          </a:xfrm>
          <a:prstGeom prst="rect">
            <a:avLst/>
          </a:prstGeom>
        </p:spPr>
      </p:pic>
      <p:sp>
        <p:nvSpPr>
          <p:cNvPr id="9" name="Text 0">
            <a:extLst>
              <a:ext uri="{FF2B5EF4-FFF2-40B4-BE49-F238E27FC236}">
                <a16:creationId xmlns:a16="http://schemas.microsoft.com/office/drawing/2014/main" id="{111115A0-0C98-AA90-89B8-9E1A000F37BD}"/>
              </a:ext>
            </a:extLst>
          </p:cNvPr>
          <p:cNvSpPr/>
          <p:nvPr/>
        </p:nvSpPr>
        <p:spPr>
          <a:xfrm>
            <a:off x="4908969" y="2450112"/>
            <a:ext cx="7085807" cy="2097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914400">
              <a:lnSpc>
                <a:spcPts val="5850"/>
              </a:lnSpc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Exploratory Data Analysis (EDA) for Real Estate Pricing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35DED9-53D0-069E-9B06-8839ECDAE1AC}"/>
              </a:ext>
            </a:extLst>
          </p:cNvPr>
          <p:cNvSpPr txBox="1"/>
          <p:nvPr/>
        </p:nvSpPr>
        <p:spPr>
          <a:xfrm>
            <a:off x="4908969" y="5459503"/>
            <a:ext cx="423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Mr. Aniket G. Tayade.</a:t>
            </a:r>
          </a:p>
        </p:txBody>
      </p:sp>
    </p:spTree>
    <p:extLst>
      <p:ext uri="{BB962C8B-B14F-4D97-AF65-F5344CB8AC3E}">
        <p14:creationId xmlns:p14="http://schemas.microsoft.com/office/powerpoint/2010/main" val="1550552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5000">
        <p15:prstTrans prst="pageCurlDoubl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C0F5A95-DA5F-A884-1A14-03E6AECE4B82}"/>
              </a:ext>
            </a:extLst>
          </p:cNvPr>
          <p:cNvSpPr/>
          <p:nvPr/>
        </p:nvSpPr>
        <p:spPr>
          <a:xfrm>
            <a:off x="255907" y="71025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Market Trends Over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1C4334-CABC-5FC5-C030-6FF2A441B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72" y="590580"/>
            <a:ext cx="11798221" cy="696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325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2444B8-0332-4536-F7B5-95B582815D99}"/>
              </a:ext>
            </a:extLst>
          </p:cNvPr>
          <p:cNvSpPr/>
          <p:nvPr/>
        </p:nvSpPr>
        <p:spPr>
          <a:xfrm>
            <a:off x="255907" y="71025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Amenities Impact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7CA895-725C-ACC9-65DA-1955871BA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859" y="999011"/>
            <a:ext cx="6990185" cy="54152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F48D58-A76A-AC3A-AF84-836E91C7E8D7}"/>
              </a:ext>
            </a:extLst>
          </p:cNvPr>
          <p:cNvSpPr txBox="1"/>
          <p:nvPr/>
        </p:nvSpPr>
        <p:spPr>
          <a:xfrm>
            <a:off x="6954326" y="295835"/>
            <a:ext cx="523767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Garage: Space = Value – The Correlation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 between</a:t>
            </a: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 </a:t>
            </a:r>
            <a:r>
              <a:rPr lang="en-IN" i="0" dirty="0" err="1">
                <a:solidFill>
                  <a:srgbClr val="F8FAFF"/>
                </a:solidFill>
                <a:effectLst/>
                <a:latin typeface="DeepSeek-CJK-patch"/>
              </a:rPr>
              <a:t>GarageCars</a:t>
            </a: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 vs. </a:t>
            </a:r>
            <a:r>
              <a:rPr lang="en-IN" i="0" dirty="0" err="1">
                <a:solidFill>
                  <a:srgbClr val="F8FAFF"/>
                </a:solidFill>
                <a:effectLst/>
                <a:latin typeface="DeepSeek-CJK-patch"/>
              </a:rPr>
              <a:t>SalePrice</a:t>
            </a: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  is (0.64). </a:t>
            </a: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Buyers prioritize storage, EV charging, and weather protection. Attached Garages boost value 5% more than detached.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IN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Fireplaces: Cozy but Diminishing Returns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 - </a:t>
            </a:r>
            <a:r>
              <a:rPr lang="en-US" dirty="0">
                <a:solidFill>
                  <a:srgbClr val="F8FAFF"/>
                </a:solidFill>
                <a:latin typeface="DeepSeek-CJK-patch"/>
              </a:rPr>
              <a:t>1 Fireplace: Adds ~5K – 5K–12K (luxury perception).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8FAFF"/>
                </a:solidFill>
                <a:latin typeface="DeepSeek-CJK-patch"/>
              </a:rPr>
              <a:t>2+ Fireplaces: Only + 3K–3K–8K extra (redundant for most buyers).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Pools: Niche Appeal - Standard Pools (&lt;$20K investment): +1–3% to home value. Luxury Pools (infinity, heated): +5–10% (high-end markets only).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Central Air Conditioning (HVAC) - Adds ~10K – 10K–15K in hot climates (e.g., Texas, Florida). Minimal impact in temperate regions (e.g., Pacific Northwest).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Landscaping: Well-maintained yards add ~3–7% to value.</a:t>
            </a:r>
          </a:p>
          <a:p>
            <a:endParaRPr lang="en-US" b="1" i="0" dirty="0">
              <a:solidFill>
                <a:srgbClr val="F8FAFF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6379390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15167FC-C678-F843-A070-2560EAFE7B9E}"/>
              </a:ext>
            </a:extLst>
          </p:cNvPr>
          <p:cNvSpPr/>
          <p:nvPr/>
        </p:nvSpPr>
        <p:spPr>
          <a:xfrm>
            <a:off x="229013" y="17237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Neighborhood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73726-B8B0-ACC1-70DF-D093B0710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518"/>
            <a:ext cx="12367764" cy="4585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7B4F4F-8392-F060-427E-5319E9F781FF}"/>
              </a:ext>
            </a:extLst>
          </p:cNvPr>
          <p:cNvSpPr txBox="1"/>
          <p:nvPr/>
        </p:nvSpPr>
        <p:spPr>
          <a:xfrm>
            <a:off x="229011" y="4719918"/>
            <a:ext cx="550840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Premium </a:t>
            </a:r>
            <a:r>
              <a:rPr lang="en-IN" sz="2400" dirty="0" err="1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Neighborhoods</a:t>
            </a:r>
            <a:endParaRPr lang="en-IN" sz="2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0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 schools (e.g.,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NoRidge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HS rated 9/10).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 crime rates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StoneBr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60% safer than city avg.).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Proximity to amenities (parks, shopping, highways).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9DFADA-1D8C-AF68-F7F0-CB5F480DC3DA}"/>
              </a:ext>
            </a:extLst>
          </p:cNvPr>
          <p:cNvSpPr txBox="1"/>
          <p:nvPr/>
        </p:nvSpPr>
        <p:spPr>
          <a:xfrm>
            <a:off x="6454588" y="4719918"/>
            <a:ext cx="5508401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4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Affordable </a:t>
            </a:r>
            <a:r>
              <a:rPr lang="en-IN" sz="2400" dirty="0" err="1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Neighborhoods</a:t>
            </a:r>
            <a:endParaRPr lang="en-IN" sz="2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IN" sz="2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Older homes (avg. year built: 1940s).</a:t>
            </a:r>
          </a:p>
          <a:p>
            <a:pPr marL="285750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Higher crime (IDOTRR: 2× city avg.).</a:t>
            </a:r>
          </a:p>
          <a:p>
            <a:pPr marL="285750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Limited amenities (fewer parks, longer commutes).</a:t>
            </a:r>
          </a:p>
          <a:p>
            <a:pPr algn="l"/>
            <a:endParaRPr lang="en-IN" b="1" i="0" dirty="0">
              <a:solidFill>
                <a:srgbClr val="F8FAFF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6829850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6BC1200-12CE-D560-85A2-4A36A08E8E45}"/>
              </a:ext>
            </a:extLst>
          </p:cNvPr>
          <p:cNvSpPr/>
          <p:nvPr/>
        </p:nvSpPr>
        <p:spPr>
          <a:xfrm>
            <a:off x="202119" y="124814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Key Insights &amp; Recommendations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5F06A4-4737-0360-1FB0-F65C54A2E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549" y="744260"/>
            <a:ext cx="7529181" cy="59889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C7B756-3CB9-038C-6A90-5CC6C6BC1F95}"/>
              </a:ext>
            </a:extLst>
          </p:cNvPr>
          <p:cNvSpPr txBox="1"/>
          <p:nvPr/>
        </p:nvSpPr>
        <p:spPr>
          <a:xfrm>
            <a:off x="202119" y="1166323"/>
            <a:ext cx="498844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1. Top Drivers of Price 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- </a:t>
            </a:r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Overall Quality (0.79 correlation)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,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Living Area (</a:t>
            </a:r>
            <a:r>
              <a:rPr lang="en-US" dirty="0" err="1">
                <a:solidFill>
                  <a:srgbClr val="F8FAFF"/>
                </a:solidFill>
                <a:effectLst/>
                <a:latin typeface="DeepSeek-CJK-patch"/>
              </a:rPr>
              <a:t>GrLivArea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) (0.71 correlation)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, </a:t>
            </a:r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Garage Size (0.64 correlation)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, etc.</a:t>
            </a:r>
          </a:p>
          <a:p>
            <a:endParaRPr lang="en-IN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l"/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2. Pricing Strategy</a:t>
            </a:r>
            <a:r>
              <a:rPr lang="en-US" dirty="0">
                <a:solidFill>
                  <a:srgbClr val="F8FAFF"/>
                </a:solidFill>
                <a:latin typeface="DeepSeek-CJK-patch"/>
              </a:rPr>
              <a:t> -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Kitchens: ROI of 80–120% (modern appliances, quartz counters). Add </a:t>
            </a:r>
            <a:r>
              <a:rPr lang="en-US" dirty="0">
                <a:solidFill>
                  <a:srgbClr val="F8FAFF"/>
                </a:solidFill>
                <a:effectLst/>
                <a:latin typeface="KaTeX_Main"/>
              </a:rPr>
              <a:t>10K–10</a:t>
            </a:r>
            <a:r>
              <a:rPr lang="en-US" dirty="0">
                <a:solidFill>
                  <a:srgbClr val="F8FAFF"/>
                </a:solidFill>
                <a:effectLst/>
                <a:latin typeface="KaTeX_Math"/>
              </a:rPr>
              <a:t>K</a:t>
            </a:r>
            <a:r>
              <a:rPr lang="en-US" dirty="0">
                <a:solidFill>
                  <a:srgbClr val="F8FAFF"/>
                </a:solidFill>
                <a:effectLst/>
                <a:latin typeface="KaTeX_Main"/>
              </a:rPr>
              <a:t>–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20K per full bathrooms.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algn="l"/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3. Market Trends - Newer Homes Sell Faster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,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Homes built after 2000 sell 30% faster than pre-1980s. Seasonal Timing</a:t>
            </a:r>
            <a:r>
              <a:rPr lang="en-US" dirty="0">
                <a:solidFill>
                  <a:srgbClr val="F8FAFF"/>
                </a:solidFill>
                <a:latin typeface="DeepSeek-CJK-patch"/>
              </a:rPr>
              <a:t>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List in May–June: 7% higher offers. Avoid December: 5% fewer buyers.</a:t>
            </a:r>
          </a:p>
          <a:p>
            <a:endParaRPr lang="en-IN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l"/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4. </a:t>
            </a:r>
            <a:r>
              <a:rPr lang="en-IN" dirty="0" err="1">
                <a:solidFill>
                  <a:srgbClr val="F8FAFF"/>
                </a:solidFill>
                <a:effectLst/>
                <a:latin typeface="DeepSeek-CJK-patch"/>
              </a:rPr>
              <a:t>Neighborhood</a:t>
            </a:r>
            <a:r>
              <a:rPr lang="en-IN" dirty="0">
                <a:solidFill>
                  <a:srgbClr val="F8FAFF"/>
                </a:solidFill>
                <a:latin typeface="DeepSeek-CJK-patch"/>
              </a:rPr>
              <a:t> </a:t>
            </a:r>
            <a:r>
              <a:rPr lang="en-IN" dirty="0">
                <a:solidFill>
                  <a:srgbClr val="F8FAFF"/>
                </a:solidFill>
                <a:effectLst/>
                <a:latin typeface="DeepSeek-CJK-patch"/>
              </a:rPr>
              <a:t>Specific Tips -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Premium Areas (</a:t>
            </a:r>
            <a:r>
              <a:rPr lang="en-US" dirty="0" err="1">
                <a:solidFill>
                  <a:srgbClr val="F8FAFF"/>
                </a:solidFill>
                <a:effectLst/>
                <a:latin typeface="DeepSeek-CJK-patch"/>
              </a:rPr>
              <a:t>NoRidge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, </a:t>
            </a:r>
            <a:r>
              <a:rPr lang="en-US" dirty="0" err="1">
                <a:solidFill>
                  <a:srgbClr val="F8FAFF"/>
                </a:solidFill>
                <a:effectLst/>
                <a:latin typeface="DeepSeek-CJK-patch"/>
              </a:rPr>
              <a:t>StoneBr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)</a:t>
            </a:r>
            <a:r>
              <a:rPr lang="en-US" dirty="0">
                <a:solidFill>
                  <a:srgbClr val="F8FAFF"/>
                </a:solidFill>
                <a:latin typeface="DeepSeek-CJK-patch"/>
              </a:rPr>
              <a:t> 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Highlight school districts and low crime in listings. Value Areas (IDOTRR, </a:t>
            </a:r>
            <a:r>
              <a:rPr lang="en-US" dirty="0" err="1">
                <a:solidFill>
                  <a:srgbClr val="F8FAFF"/>
                </a:solidFill>
                <a:effectLst/>
                <a:latin typeface="DeepSeek-CJK-patch"/>
              </a:rPr>
              <a:t>OldTown</a:t>
            </a:r>
            <a:r>
              <a:rPr lang="en-US" dirty="0">
                <a:solidFill>
                  <a:srgbClr val="F8FAFF"/>
                </a:solidFill>
                <a:effectLst/>
                <a:latin typeface="DeepSeek-CJK-patch"/>
              </a:rPr>
              <a:t>) Renovate kitchens/bathrooms for 20% ROI.</a:t>
            </a:r>
          </a:p>
          <a:p>
            <a:pPr algn="l">
              <a:buNone/>
            </a:pPr>
            <a:endParaRPr lang="en-US" dirty="0">
              <a:solidFill>
                <a:srgbClr val="F8FAFF"/>
              </a:solidFill>
              <a:effectLst/>
              <a:latin typeface="DeepSeek-CJK-patch"/>
            </a:endParaRPr>
          </a:p>
          <a:p>
            <a:endParaRPr lang="en-IN" dirty="0">
              <a:solidFill>
                <a:srgbClr val="F8FAFF"/>
              </a:solidFill>
              <a:effectLst/>
              <a:latin typeface="DeepSeek-CJK-patch"/>
            </a:endParaRPr>
          </a:p>
          <a:p>
            <a:endParaRPr lang="en-US" dirty="0">
              <a:solidFill>
                <a:srgbClr val="F8FAFF"/>
              </a:solidFill>
              <a:effectLst/>
              <a:latin typeface="DeepSeek-CJK-patch"/>
            </a:endParaRPr>
          </a:p>
          <a:p>
            <a:endParaRPr lang="en-IN" dirty="0">
              <a:solidFill>
                <a:srgbClr val="F8FAFF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8863206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7889D5-DAC7-DD82-030F-A9B4CF521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6C5910-280E-EB11-405A-FA6F0715E347}"/>
              </a:ext>
            </a:extLst>
          </p:cNvPr>
          <p:cNvSpPr txBox="1"/>
          <p:nvPr/>
        </p:nvSpPr>
        <p:spPr>
          <a:xfrm>
            <a:off x="5056094" y="1843950"/>
            <a:ext cx="67190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8000" b="1" i="0" dirty="0">
                <a:solidFill>
                  <a:srgbClr val="FDCFD1"/>
                </a:solidFill>
                <a:effectLst/>
                <a:latin typeface="Britannic Bold" panose="020B0903060703020204" pitchFamily="34" charset="0"/>
              </a:rPr>
              <a:t>Thank You!</a:t>
            </a:r>
          </a:p>
          <a:p>
            <a:pPr algn="l">
              <a:buNone/>
            </a:pPr>
            <a:endParaRPr lang="en-US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r>
              <a:rPr lang="en-US" sz="2000" b="0" i="1" dirty="0">
                <a:solidFill>
                  <a:srgbClr val="F8FA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Grateful for your time and attention.</a:t>
            </a:r>
            <a:br>
              <a:rPr lang="en-US" sz="2000" b="0" i="0" dirty="0">
                <a:solidFill>
                  <a:srgbClr val="F8FA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b="0" i="1" dirty="0">
                <a:solidFill>
                  <a:srgbClr val="F8FAFF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Your feedback and insights are deeply appreciated!</a:t>
            </a:r>
            <a:endParaRPr lang="en-US" sz="2000" b="0" i="0" dirty="0">
              <a:solidFill>
                <a:srgbClr val="F8FAFF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10532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5000">
        <p15:prstTrans prst="pageCurlDoubl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6FDECC-903F-CD07-94A4-AEB9B90B8D7D}"/>
              </a:ext>
            </a:extLst>
          </p:cNvPr>
          <p:cNvSpPr txBox="1"/>
          <p:nvPr/>
        </p:nvSpPr>
        <p:spPr>
          <a:xfrm>
            <a:off x="194982" y="1024937"/>
            <a:ext cx="6837830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6B8FA2-A3E1-E370-2116-9FA99FCFF986}"/>
              </a:ext>
            </a:extLst>
          </p:cNvPr>
          <p:cNvSpPr txBox="1"/>
          <p:nvPr/>
        </p:nvSpPr>
        <p:spPr>
          <a:xfrm>
            <a:off x="349624" y="2178424"/>
            <a:ext cx="668318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Poppins" panose="00000500000000000000" pitchFamily="2" charset="0"/>
                <a:cs typeface="Poppins" panose="00000500000000000000" pitchFamily="2" charset="0"/>
              </a:rPr>
              <a:t>Key Points:</a:t>
            </a:r>
          </a:p>
          <a:p>
            <a:endParaRPr lang="en-IN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Real estate pricing is complex due to multiple influencing factors.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Need data-driven insights to optimize pricing strategies.</a:t>
            </a:r>
            <a:endParaRPr lang="en-IN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DF6D2-6E29-B938-67E8-A3A7F6AC2C51}"/>
              </a:ext>
            </a:extLst>
          </p:cNvPr>
          <p:cNvSpPr txBox="1"/>
          <p:nvPr/>
        </p:nvSpPr>
        <p:spPr>
          <a:xfrm>
            <a:off x="485213" y="4893878"/>
            <a:ext cx="61184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Goal: </a:t>
            </a:r>
          </a:p>
          <a:p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Identify key variables affecting house prices using EDA.</a:t>
            </a:r>
            <a:endParaRPr lang="en-IN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A9ED46-D395-EA3B-3C20-74DDDF7DC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770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5000">
        <p15:prstTrans prst="pageCurlDoubl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103DFE1-1607-39EA-F992-F8F2B68E4AE0}"/>
              </a:ext>
            </a:extLst>
          </p:cNvPr>
          <p:cNvSpPr/>
          <p:nvPr/>
        </p:nvSpPr>
        <p:spPr>
          <a:xfrm>
            <a:off x="4989274" y="734591"/>
            <a:ext cx="682703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Our Data</a:t>
            </a:r>
            <a:endParaRPr lang="en-US" sz="4650" dirty="0">
              <a:solidFill>
                <a:srgbClr val="FDCFD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11">
            <a:extLst>
              <a:ext uri="{FF2B5EF4-FFF2-40B4-BE49-F238E27FC236}">
                <a16:creationId xmlns:a16="http://schemas.microsoft.com/office/drawing/2014/main" id="{74F41772-200E-07AF-BBE1-627B05B8A93B}"/>
              </a:ext>
            </a:extLst>
          </p:cNvPr>
          <p:cNvSpPr/>
          <p:nvPr/>
        </p:nvSpPr>
        <p:spPr>
          <a:xfrm>
            <a:off x="282802" y="1226750"/>
            <a:ext cx="112825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9742B-1FF1-336E-F4F4-1CC5FA7B2A27}"/>
              </a:ext>
            </a:extLst>
          </p:cNvPr>
          <p:cNvSpPr txBox="1"/>
          <p:nvPr/>
        </p:nvSpPr>
        <p:spPr>
          <a:xfrm>
            <a:off x="5021107" y="1802818"/>
            <a:ext cx="4047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Poppins" panose="00000500000000000000" pitchFamily="2" charset="0"/>
                <a:cs typeface="Poppins" panose="00000500000000000000" pitchFamily="2" charset="0"/>
              </a:rPr>
              <a:t>Dataset: Housing Data.csv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2421A6-A216-C69D-665C-E28E55B81B69}"/>
              </a:ext>
            </a:extLst>
          </p:cNvPr>
          <p:cNvSpPr txBox="1"/>
          <p:nvPr/>
        </p:nvSpPr>
        <p:spPr>
          <a:xfrm>
            <a:off x="5021107" y="2369337"/>
            <a:ext cx="4531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Contains 1460 Rows x 81 Columns features (numeric &amp; categorical).</a:t>
            </a:r>
            <a:endParaRPr lang="en-IN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127D4B-9677-7428-A033-7B3FF30388E5}"/>
              </a:ext>
            </a:extLst>
          </p:cNvPr>
          <p:cNvSpPr txBox="1"/>
          <p:nvPr/>
        </p:nvSpPr>
        <p:spPr>
          <a:xfrm>
            <a:off x="5045095" y="3254183"/>
            <a:ext cx="48808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DCFD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Key variables: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SalePrice (Target)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GrLivArea (Living area)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OverallQual (Quality rating)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Neighborhood,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YearBuilt,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GarageArea, etc.</a:t>
            </a:r>
            <a:endParaRPr lang="en-IN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AD34876-9B32-D45D-D970-C91D8202C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3861" r="27537"/>
          <a:stretch/>
        </p:blipFill>
        <p:spPr>
          <a:xfrm>
            <a:off x="0" y="0"/>
            <a:ext cx="47064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4408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">
            <a:extLst>
              <a:ext uri="{FF2B5EF4-FFF2-40B4-BE49-F238E27FC236}">
                <a16:creationId xmlns:a16="http://schemas.microsoft.com/office/drawing/2014/main" id="{7912E21E-3E7A-7AB4-F3F5-BB44C1635A2C}"/>
              </a:ext>
            </a:extLst>
          </p:cNvPr>
          <p:cNvSpPr/>
          <p:nvPr/>
        </p:nvSpPr>
        <p:spPr>
          <a:xfrm>
            <a:off x="267963" y="2697065"/>
            <a:ext cx="3266088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341F5C-4556-4C07-54BE-D13A63E55C3E}"/>
              </a:ext>
            </a:extLst>
          </p:cNvPr>
          <p:cNvSpPr txBox="1"/>
          <p:nvPr/>
        </p:nvSpPr>
        <p:spPr>
          <a:xfrm>
            <a:off x="282389" y="860522"/>
            <a:ext cx="6817658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Data Cleaning &amp;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58C599-16A1-E53B-B998-4379FB077426}"/>
              </a:ext>
            </a:extLst>
          </p:cNvPr>
          <p:cNvSpPr txBox="1"/>
          <p:nvPr/>
        </p:nvSpPr>
        <p:spPr>
          <a:xfrm>
            <a:off x="400886" y="2983842"/>
            <a:ext cx="31331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There are 1369 Missing Values in  column Alley, 872 in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MasVnrType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81 in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GarageYrBlt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and 1 in Electrical column.</a:t>
            </a: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86B1F79-239A-B41A-A346-C112D4A00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467" y="0"/>
            <a:ext cx="4572000" cy="6858000"/>
          </a:xfrm>
          <a:prstGeom prst="rect">
            <a:avLst/>
          </a:prstGeom>
        </p:spPr>
      </p:pic>
      <p:sp>
        <p:nvSpPr>
          <p:cNvPr id="24" name="Shape 4">
            <a:extLst>
              <a:ext uri="{FF2B5EF4-FFF2-40B4-BE49-F238E27FC236}">
                <a16:creationId xmlns:a16="http://schemas.microsoft.com/office/drawing/2014/main" id="{04C7F3CA-58B7-A8E9-668A-9E01B117C18E}"/>
              </a:ext>
            </a:extLst>
          </p:cNvPr>
          <p:cNvSpPr/>
          <p:nvPr/>
        </p:nvSpPr>
        <p:spPr>
          <a:xfrm>
            <a:off x="4030470" y="2658031"/>
            <a:ext cx="3069577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EFE885-C9BA-60E4-A97D-7B15826D9DAA}"/>
              </a:ext>
            </a:extLst>
          </p:cNvPr>
          <p:cNvSpPr txBox="1"/>
          <p:nvPr/>
        </p:nvSpPr>
        <p:spPr>
          <a:xfrm>
            <a:off x="4110867" y="3091380"/>
            <a:ext cx="3133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Drop columns with more than 15% missing values. Drop columns like Alley,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MasVnrType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Shape 7">
            <a:extLst>
              <a:ext uri="{FF2B5EF4-FFF2-40B4-BE49-F238E27FC236}">
                <a16:creationId xmlns:a16="http://schemas.microsoft.com/office/drawing/2014/main" id="{A46EB46F-B3FC-9923-01D3-D977E78A3744}"/>
              </a:ext>
            </a:extLst>
          </p:cNvPr>
          <p:cNvSpPr/>
          <p:nvPr/>
        </p:nvSpPr>
        <p:spPr>
          <a:xfrm>
            <a:off x="221729" y="5215440"/>
            <a:ext cx="6938978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71385D-797A-D669-7513-89394E548EA0}"/>
              </a:ext>
            </a:extLst>
          </p:cNvPr>
          <p:cNvSpPr txBox="1"/>
          <p:nvPr/>
        </p:nvSpPr>
        <p:spPr>
          <a:xfrm>
            <a:off x="680515" y="5562238"/>
            <a:ext cx="6021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For numerical columns, fill with median and for categorical columns, fill with mode.</a:t>
            </a:r>
          </a:p>
        </p:txBody>
      </p:sp>
    </p:spTree>
    <p:extLst>
      <p:ext uri="{BB962C8B-B14F-4D97-AF65-F5344CB8AC3E}">
        <p14:creationId xmlns:p14="http://schemas.microsoft.com/office/powerpoint/2010/main" val="41037967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123E16-8D5B-96EA-E8C4-FD86BFFAE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5" t="39405" r="61536" b="11747"/>
          <a:stretch/>
        </p:blipFill>
        <p:spPr>
          <a:xfrm>
            <a:off x="180415" y="1674159"/>
            <a:ext cx="5037044" cy="4926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E02B8C-ECF4-EF97-7210-757168FCBDFF}"/>
              </a:ext>
            </a:extLst>
          </p:cNvPr>
          <p:cNvSpPr txBox="1"/>
          <p:nvPr/>
        </p:nvSpPr>
        <p:spPr>
          <a:xfrm>
            <a:off x="180415" y="363072"/>
            <a:ext cx="6524065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Univariate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0652E-358F-CE8A-8F99-162136CAD148}"/>
              </a:ext>
            </a:extLst>
          </p:cNvPr>
          <p:cNvSpPr txBox="1"/>
          <p:nvPr/>
        </p:nvSpPr>
        <p:spPr>
          <a:xfrm>
            <a:off x="5782236" y="1674159"/>
            <a:ext cx="6248400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system-ui"/>
              </a:rPr>
              <a:t>Insights : </a:t>
            </a:r>
            <a:r>
              <a:rPr lang="en-US" sz="2400" b="1" i="0" dirty="0">
                <a:effectLst/>
                <a:latin typeface="system-ui"/>
              </a:rPr>
              <a:t>Distribution of Sale Price (Histogram with KDE)</a:t>
            </a:r>
          </a:p>
          <a:p>
            <a:endParaRPr lang="en-US" sz="2400" b="1" i="0" dirty="0">
              <a:effectLst/>
              <a:latin typeface="system-ui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 is right-skewed, indicating more low-priced houses.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Most sale prices fall between 100,000 and 200,000.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Fewer houses are priced above 400,000, indicating rare high-end properties.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peak (mode) is around 130,000–140,000.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KDE curve confirms the non-normal shape of the data.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Presence of a long tail suggests potential outliers or luxury properties.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37230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5C03A0-14E4-7DA1-953F-0D84C27A6730}"/>
              </a:ext>
            </a:extLst>
          </p:cNvPr>
          <p:cNvSpPr txBox="1"/>
          <p:nvPr/>
        </p:nvSpPr>
        <p:spPr>
          <a:xfrm>
            <a:off x="134470" y="159031"/>
            <a:ext cx="5755341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Bivariate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F686A0-9C8F-AEB5-9D73-60308A5CF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99423"/>
            <a:ext cx="5934636" cy="56103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7B729A-D72A-62FA-CCA5-F89E876D0D4B}"/>
              </a:ext>
            </a:extLst>
          </p:cNvPr>
          <p:cNvSpPr txBox="1"/>
          <p:nvPr/>
        </p:nvSpPr>
        <p:spPr>
          <a:xfrm>
            <a:off x="255494" y="999423"/>
            <a:ext cx="56208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2400" b="1" dirty="0">
                <a:latin typeface="system-ui"/>
              </a:rPr>
              <a:t>Insights: GrLivArea (Above Ground Living Area) vs SalePrice with OverallQual Coloring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Strong positive correlation: As GrLivArea increases, SalePrice generally increases too.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Lighter colors (high OverallQual) cluster at higher prices.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Darker colors (low OverallQual) mostly stay at lower prices, even for bigger houses.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A small house with OverallQual = 9 or 10 can cost more than a big house with OverallQual = 3 or 4.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GrLivArea and OverallQual together are strong predictors of price.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91067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026623-E515-C0AB-4345-7635737EC189}"/>
              </a:ext>
            </a:extLst>
          </p:cNvPr>
          <p:cNvSpPr txBox="1"/>
          <p:nvPr/>
        </p:nvSpPr>
        <p:spPr>
          <a:xfrm>
            <a:off x="94129" y="239713"/>
            <a:ext cx="6723530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Multivariate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1772C8-0E92-DF8C-236C-2D22F8701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1" t="29010" r="19264" b="1741"/>
          <a:stretch/>
        </p:blipFill>
        <p:spPr>
          <a:xfrm>
            <a:off x="242047" y="1398494"/>
            <a:ext cx="6575612" cy="4746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D7824-4A12-323C-D7CB-5D51B76090E7}"/>
              </a:ext>
            </a:extLst>
          </p:cNvPr>
          <p:cNvSpPr txBox="1"/>
          <p:nvPr/>
        </p:nvSpPr>
        <p:spPr>
          <a:xfrm>
            <a:off x="6925236" y="564687"/>
            <a:ext cx="5172635" cy="6095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US" sz="2400" b="1" dirty="0">
                <a:latin typeface="system-ui"/>
              </a:rPr>
              <a:t>Insights: Top 10 features with SalePrice</a:t>
            </a:r>
          </a:p>
          <a:p>
            <a:pPr algn="l">
              <a:buNone/>
            </a:pPr>
            <a:endParaRPr lang="en-US" b="1" i="0" dirty="0">
              <a:effectLst/>
              <a:latin typeface="system-ui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OverallQual has the strongest positive correlation with SalePrice.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GrLivArea (Above ground living area) is the second most positively correlated feature.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 err="1">
                <a:effectLst/>
                <a:latin typeface="system-ui"/>
              </a:rPr>
              <a:t>GarageCars</a:t>
            </a:r>
            <a:r>
              <a:rPr lang="en-US" b="0" i="0" dirty="0">
                <a:effectLst/>
                <a:latin typeface="system-ui"/>
              </a:rPr>
              <a:t> and GarageArea show strong positive correlations.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 err="1">
                <a:effectLst/>
                <a:latin typeface="system-ui"/>
              </a:rPr>
              <a:t>TotalBsmtSF</a:t>
            </a:r>
            <a:r>
              <a:rPr lang="en-US" b="0" i="0" dirty="0">
                <a:effectLst/>
                <a:latin typeface="system-ui"/>
              </a:rPr>
              <a:t> (Total basement square feet) also has a substantial positive correlation.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The top 5 features (OverallQual to </a:t>
            </a:r>
            <a:r>
              <a:rPr lang="en-US" b="0" i="0" dirty="0" err="1">
                <a:effectLst/>
                <a:latin typeface="system-ui"/>
              </a:rPr>
              <a:t>TotalBsmtSF</a:t>
            </a:r>
            <a:r>
              <a:rPr lang="en-US" b="0" i="0" dirty="0">
                <a:effectLst/>
                <a:latin typeface="system-ui"/>
              </a:rPr>
              <a:t>) exhibit relatively high and similar positive correlations. These are key drivers of sale price.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0" i="0" dirty="0">
                <a:effectLst/>
                <a:latin typeface="system-ui"/>
              </a:rPr>
              <a:t>The correlation coefficients gradually decrease from OverallQual to </a:t>
            </a:r>
            <a:r>
              <a:rPr lang="en-US" b="0" i="0" dirty="0" err="1">
                <a:effectLst/>
                <a:latin typeface="system-ui"/>
              </a:rPr>
              <a:t>YearRemodAdd</a:t>
            </a:r>
            <a:r>
              <a:rPr lang="en-US" b="0" i="0" dirty="0">
                <a:effectLst/>
                <a:latin typeface="system-ui"/>
              </a:rPr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50335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3B4DD75-0368-0974-B2D7-DC7599F404E8}"/>
              </a:ext>
            </a:extLst>
          </p:cNvPr>
          <p:cNvSpPr/>
          <p:nvPr/>
        </p:nvSpPr>
        <p:spPr>
          <a:xfrm>
            <a:off x="255907" y="205495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Feature Engineering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20A397-6768-A1D6-1994-6C4B8B20C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482" y="107576"/>
            <a:ext cx="56769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EB4613-2D83-70BF-C03C-F4214DF59B0C}"/>
              </a:ext>
            </a:extLst>
          </p:cNvPr>
          <p:cNvSpPr txBox="1"/>
          <p:nvPr/>
        </p:nvSpPr>
        <p:spPr>
          <a:xfrm>
            <a:off x="135590" y="1156447"/>
            <a:ext cx="622557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Price Per SQFT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Measures cost per square foot to understand pricing trends.</a:t>
            </a:r>
          </a:p>
          <a:p>
            <a:pPr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Total Area Of Living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Total livable space; helps assess property size and value.</a:t>
            </a:r>
          </a:p>
          <a:p>
            <a:pPr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Total Bathrooms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Number of bathrooms; affects comfort and pricing.</a:t>
            </a:r>
          </a:p>
          <a:p>
            <a:pPr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House Age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Years since construction; impacts value and maintenance needs.</a:t>
            </a:r>
          </a:p>
          <a:p>
            <a:pPr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 After Houses Remodel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Time since last remodel; newer remodels may increase appeal.</a:t>
            </a:r>
          </a:p>
          <a:p>
            <a:pPr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Luxury Houses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Flags high-end properties based on premium features.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7012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FAEF4A2-FB98-6265-03B2-65AB76BA2F6F}"/>
              </a:ext>
            </a:extLst>
          </p:cNvPr>
          <p:cNvSpPr/>
          <p:nvPr/>
        </p:nvSpPr>
        <p:spPr>
          <a:xfrm>
            <a:off x="255907" y="-23104"/>
            <a:ext cx="622557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DCF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etrona Bold" pitchFamily="34" charset="0"/>
                <a:ea typeface="Petrona Bold" pitchFamily="34" charset="-122"/>
              </a:rPr>
              <a:t>Size Impact on Pricing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23E6D7-599C-5319-2163-D0E4D4E9715E}"/>
              </a:ext>
            </a:extLst>
          </p:cNvPr>
          <p:cNvSpPr txBox="1"/>
          <p:nvPr/>
        </p:nvSpPr>
        <p:spPr>
          <a:xfrm>
            <a:off x="45236" y="3873588"/>
            <a:ext cx="60507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Larger Homes Command Higher Prices - Buyers associate size with more living space, storage, and luxury.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Price per Sq. Ft. Decreases for Very Large Homes - Luxury buyers prioritize amenities/quality over sheer size.</a:t>
            </a:r>
          </a:p>
          <a:p>
            <a:endParaRPr lang="en-US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Bedrooms vs. Price: Not Always Linear - 2–4 Bedrooms: Strong price increase (family demand). 5+ Bedrooms: Smaller premium (niche market).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9BF2C9-62C5-DA82-0A15-89CA3ED7D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60" b="17342"/>
          <a:stretch/>
        </p:blipFill>
        <p:spPr>
          <a:xfrm>
            <a:off x="1425389" y="651625"/>
            <a:ext cx="9130553" cy="29981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2982B6-BD4E-34D5-BE9A-666A7E6C91BA}"/>
              </a:ext>
            </a:extLst>
          </p:cNvPr>
          <p:cNvSpPr txBox="1"/>
          <p:nvPr/>
        </p:nvSpPr>
        <p:spPr>
          <a:xfrm>
            <a:off x="6629400" y="3522585"/>
            <a:ext cx="533848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Ceiling Height &amp; Layout Matter - </a:t>
            </a: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Open Floor Plans increase perceived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Outdoor Space Premium - </a:t>
            </a: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Larger lots (&gt;10,000 sq. ft.) add ~5–15% to price in suburban areas. Urban Areas</a:t>
            </a:r>
            <a:r>
              <a:rPr lang="en-US" dirty="0">
                <a:solidFill>
                  <a:srgbClr val="F8FAFF"/>
                </a:solidFill>
                <a:latin typeface="DeepSeek-CJK-patch"/>
              </a:rPr>
              <a:t> </a:t>
            </a: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Outdoor space (balconies, terraces) adds ~</a:t>
            </a:r>
            <a:r>
              <a:rPr lang="en-US" i="0" dirty="0">
                <a:solidFill>
                  <a:srgbClr val="F8FAFF"/>
                </a:solidFill>
                <a:effectLst/>
                <a:latin typeface="KaTeX_Main"/>
              </a:rPr>
              <a:t>50–50–</a:t>
            </a:r>
            <a:r>
              <a:rPr lang="en-US" i="0" dirty="0">
                <a:solidFill>
                  <a:srgbClr val="F8FAFF"/>
                </a:solidFill>
                <a:effectLst/>
                <a:latin typeface="DeepSeek-CJK-patch"/>
              </a:rPr>
              <a:t>100/sq. 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i="0" dirty="0">
                <a:solidFill>
                  <a:srgbClr val="F8FAFF"/>
                </a:solidFill>
                <a:effectLst/>
                <a:latin typeface="DeepSeek-CJK-patch"/>
              </a:rPr>
              <a:t>Bathrooms Add Significant Value - Buyers prefer convenience and privacy (e.g., en-suite bathrooms).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F8FAFF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0" dirty="0">
              <a:solidFill>
                <a:srgbClr val="F8FAFF"/>
              </a:solidFill>
              <a:effectLst/>
              <a:latin typeface="DeepSeek-CJK-patch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30919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0000">
        <p15:prstTrans prst="pageCurlDoubl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309</TotalTime>
  <Words>1040</Words>
  <Application>Microsoft Office PowerPoint</Application>
  <PresentationFormat>Widescreen</PresentationFormat>
  <Paragraphs>113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Bookman Old Style</vt:lpstr>
      <vt:lpstr>Britannic Bold</vt:lpstr>
      <vt:lpstr>DeepSeek-CJK-patch</vt:lpstr>
      <vt:lpstr>KaTeX_Main</vt:lpstr>
      <vt:lpstr>KaTeX_Math</vt:lpstr>
      <vt:lpstr>Petrona Bold</vt:lpstr>
      <vt:lpstr>Poppins</vt:lpstr>
      <vt:lpstr>Rockwell</vt:lpstr>
      <vt:lpstr>system-ui</vt:lpstr>
      <vt:lpstr>Wingdings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Windows User</dc:creator>
  <cp:lastModifiedBy>Windows User</cp:lastModifiedBy>
  <cp:revision>26</cp:revision>
  <dcterms:created xsi:type="dcterms:W3CDTF">2025-04-16T03:31:38Z</dcterms:created>
  <dcterms:modified xsi:type="dcterms:W3CDTF">2025-04-18T05:53:24Z</dcterms:modified>
</cp:coreProperties>
</file>

<file path=docProps/thumbnail.jpeg>
</file>